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7" r:id="rId7"/>
    <p:sldId id="262" r:id="rId8"/>
    <p:sldId id="276" r:id="rId9"/>
    <p:sldId id="263" r:id="rId10"/>
    <p:sldId id="268" r:id="rId11"/>
    <p:sldId id="269" r:id="rId12"/>
    <p:sldId id="270" r:id="rId13"/>
    <p:sldId id="271" r:id="rId14"/>
    <p:sldId id="264" r:id="rId15"/>
    <p:sldId id="272" r:id="rId16"/>
    <p:sldId id="273" r:id="rId17"/>
    <p:sldId id="274" r:id="rId18"/>
    <p:sldId id="275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4D"/>
    <a:srgbClr val="71105E"/>
    <a:srgbClr val="CD0034"/>
    <a:srgbClr val="0076A3"/>
    <a:srgbClr val="009CCC"/>
    <a:srgbClr val="F0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843" autoAdjust="0"/>
    <p:restoredTop sz="86396" autoAdjust="0"/>
  </p:normalViewPr>
  <p:slideViewPr>
    <p:cSldViewPr snapToGrid="0" snapToObjects="1">
      <p:cViewPr varScale="1">
        <p:scale>
          <a:sx n="95" d="100"/>
          <a:sy n="95" d="100"/>
        </p:scale>
        <p:origin x="37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Computational efficiency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December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Download</c:v>
                </c:pt>
                <c:pt idx="1">
                  <c:v>Preprocess</c:v>
                </c:pt>
                <c:pt idx="2">
                  <c:v>Superresolve</c:v>
                </c:pt>
                <c:pt idx="3">
                  <c:v>Gap filling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20</c:v>
                </c:pt>
                <c:pt idx="2">
                  <c:v>45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86-964F-91DD-69B358E75CE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January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Download</c:v>
                </c:pt>
                <c:pt idx="1">
                  <c:v>Preprocess</c:v>
                </c:pt>
                <c:pt idx="2">
                  <c:v>Superresolve</c:v>
                </c:pt>
                <c:pt idx="3">
                  <c:v>Gap filling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40</c:v>
                </c:pt>
                <c:pt idx="1">
                  <c:v>20</c:v>
                </c:pt>
                <c:pt idx="2">
                  <c:v>45</c:v>
                </c:pt>
                <c:pt idx="3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086-964F-91DD-69B358E75CE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Future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Download</c:v>
                </c:pt>
                <c:pt idx="1">
                  <c:v>Preprocess</c:v>
                </c:pt>
                <c:pt idx="2">
                  <c:v>Superresolve</c:v>
                </c:pt>
                <c:pt idx="3">
                  <c:v>Gap filling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20</c:v>
                </c:pt>
                <c:pt idx="2">
                  <c:v>35</c:v>
                </c:pt>
                <c:pt idx="3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086-964F-91DD-69B358E75C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655712"/>
        <c:axId val="1279657344"/>
      </c:barChart>
      <c:catAx>
        <c:axId val="1279655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657344"/>
        <c:crosses val="autoZero"/>
        <c:auto val="1"/>
        <c:lblAlgn val="ctr"/>
        <c:lblOffset val="100"/>
        <c:noMultiLvlLbl val="0"/>
      </c:catAx>
      <c:valAx>
        <c:axId val="12796573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655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700867"/>
            <a:ext cx="8054116" cy="2495551"/>
          </a:xfrm>
        </p:spPr>
        <p:txBody>
          <a:bodyPr anchor="b" anchorCtr="0">
            <a:noAutofit/>
          </a:bodyPr>
          <a:lstStyle>
            <a:lvl1pPr algn="l">
              <a:defRPr sz="5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11800"/>
            <a:ext cx="8054116" cy="60960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7011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3762"/>
          </a:xfrm>
        </p:spPr>
        <p:txBody>
          <a:bodyPr anchor="t" anchorCtr="0">
            <a:noAutofit/>
          </a:bodyPr>
          <a:lstStyle>
            <a:lvl1pPr algn="l">
              <a:defRPr sz="2800" b="1" cap="all">
                <a:solidFill>
                  <a:srgbClr val="F0AB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1040800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>
            <a:lvl1pPr algn="l">
              <a:defRPr sz="2800" b="1" cap="all">
                <a:solidFill>
                  <a:srgbClr val="F0AB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757837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>
            <a:lvl1pPr algn="l">
              <a:defRPr sz="2800" b="1" cap="all">
                <a:solidFill>
                  <a:srgbClr val="F0AB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452200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48137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Picture 9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3738611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rgbClr val="007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4155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2">
    <p:bg>
      <p:bgPr>
        <a:solidFill>
          <a:srgbClr val="CD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040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2">
    <p:bg>
      <p:bgPr>
        <a:solidFill>
          <a:srgbClr val="007A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8523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2">
    <p:bg>
      <p:bgPr>
        <a:solidFill>
          <a:srgbClr val="7110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327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793914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rgbClr val="F0AB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2562072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8686800" cy="563562"/>
          </a:xfrm>
          <a:solidFill>
            <a:schemeClr val="tx1">
              <a:alpha val="70000"/>
            </a:schemeClr>
          </a:solidFill>
        </p:spPr>
        <p:txBody>
          <a:bodyPr lIns="457200" anchor="t">
            <a:normAutofit/>
          </a:bodyPr>
          <a:lstStyle>
            <a:lvl1pPr algn="l">
              <a:defRPr sz="2800" b="1">
                <a:solidFill>
                  <a:srgbClr val="F0AB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Gold-Black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1398" y="6458922"/>
            <a:ext cx="2774933" cy="2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20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oid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" y="1658936"/>
            <a:ext cx="3344333" cy="342106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743F4-50CA-E04D-8465-7927D6A2DDB5}" type="datetimeFigureOut">
              <a:rPr lang="en-US" smtClean="0"/>
              <a:pPr/>
              <a:t>2/4/20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B0FA-1F4E-0144-8AFC-60E32D3AB94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57200" y="1658937"/>
            <a:ext cx="3166533" cy="304852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707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8686800" cy="563562"/>
          </a:xfrm>
          <a:solidFill>
            <a:schemeClr val="tx1">
              <a:alpha val="70000"/>
            </a:schemeClr>
          </a:solidFill>
        </p:spPr>
        <p:txBody>
          <a:bodyPr lIns="457200" anchor="t">
            <a:normAutofit/>
          </a:bodyPr>
          <a:lstStyle>
            <a:lvl1pPr algn="l">
              <a:defRPr sz="2800" b="1">
                <a:solidFill>
                  <a:srgbClr val="F0AB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Gold-Black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1398" y="6458922"/>
            <a:ext cx="2774933" cy="2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81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0" tIns="45720" rIns="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l">
              <a:defRPr sz="900" cap="all" baseline="0">
                <a:solidFill>
                  <a:schemeClr val="tx1"/>
                </a:solidFill>
                <a:latin typeface=""/>
              </a:defRPr>
            </a:lvl1pPr>
          </a:lstStyle>
          <a:p>
            <a:fld id="{3C2743F4-50CA-E04D-8465-7927D6A2DDB5}" type="datetimeFigureOut">
              <a:rPr lang="en-US" smtClean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B0FA-1F4E-0144-8AFC-60E32D3AB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50" r:id="rId7"/>
    <p:sldLayoutId id="2147483668" r:id="rId8"/>
    <p:sldLayoutId id="2147483667" r:id="rId9"/>
    <p:sldLayoutId id="2147483652" r:id="rId10"/>
    <p:sldLayoutId id="2147483653" r:id="rId11"/>
    <p:sldLayoutId id="2147483654" r:id="rId12"/>
    <p:sldLayoutId id="2147483655" r:id="rId13"/>
    <p:sldLayoutId id="214748364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kern="1200" cap="all">
          <a:solidFill>
            <a:srgbClr val="F0AB00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 on </a:t>
            </a:r>
            <a:r>
              <a:rPr lang="en-US" dirty="0" err="1"/>
              <a:t>RestorationMapper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208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8E2EC-46EA-A04C-8DE6-E491BC896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MALAWI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AD09A-5F8E-BC49-BE53-9AA6F7EEE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3BD195-4BDB-654B-BAAE-2C7424F967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D508C7-F877-5D46-BB6C-8358015B0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8291"/>
            <a:ext cx="9144000" cy="448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293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F5EDA-38B2-F24E-BD24-B71578DC2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MALAWI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ECFA0-253D-974E-A585-1804D3670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A1C31-1E13-0E41-8480-5D9D224D48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9AB2FE-299D-3A4F-AD1A-D476A937F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5387"/>
            <a:ext cx="91440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093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189F-B450-3B40-A6AE-7A4A9CA7C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MALAWI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BA906-114D-C74E-807F-A816A55F4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F200FE-7E57-0346-863E-E034E99C6D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33B88E-D703-E845-8D59-19223C0BD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415"/>
            <a:ext cx="9144000" cy="593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498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8C918-E97F-6149-9424-84325836E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MALAWI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A1677-95F0-ED42-95E8-F1DC8E4F0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B610BE-5ECF-844C-B7D0-A6CE0E27F9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4BF7E7-C84D-364A-BA5D-0D24FB043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5535"/>
            <a:ext cx="9144000" cy="595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949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A6E9-31F6-1D4F-8737-C490391F8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SALVADOR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F39C3-60CB-B845-A8FD-0AAFE31B5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071641-6467-D84A-8F10-C81A02D285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293AEA-7C00-3743-9D79-36CD75E87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3768"/>
            <a:ext cx="9144000" cy="594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72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97ED9-641C-2242-86F8-19724B254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SALVADOR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0E72F-DA8F-9741-B24E-7D1885D49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91CFD-0BC5-D44E-B60A-F4959435EA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5C337-619E-B443-889A-359E5EACB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415"/>
            <a:ext cx="9144000" cy="593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164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0A221-8D12-8746-80FB-2DC5EC5F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SALVADOR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11E64-7ECF-804E-B0B8-BE6413C65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737E4D-4D8B-B24D-A650-AA37DE11DD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9A419E-CCDE-7E49-8BA5-A06AB938B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5535"/>
            <a:ext cx="9144000" cy="595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187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E7308-A447-4048-9FA0-A73F00085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SALVADOR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F673B-64A9-FF49-B139-6C32B5761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8E8EB3-A81A-B947-839C-4ECF1251C8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6E1A0-7B02-AA4C-8BAA-AE0B3FA4E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1120"/>
            <a:ext cx="9144000" cy="595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62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1691F-C63E-2042-9D10-DEE079735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SALVADOR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61636-4BCC-3C46-8A39-BCC63106C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4CCB7D-812C-2542-AEE7-91D3982B89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8AAE94-6A39-044B-908F-167878DCD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3529"/>
            <a:ext cx="9144000" cy="591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4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EE47-7590-0046-A3C5-9C7F657BF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Tested Countries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E6475E33-9CD6-034E-BA63-B317125FE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46540"/>
            <a:ext cx="8229600" cy="443328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F45108-7E13-1043-8F21-94C9D1FD24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92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5EB05-2D23-4D4F-8655-CE3D123FA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24273-A6DD-114F-8493-103499A0F8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81BB0361-9210-D949-93FA-4FEDCC2630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779" y="2470750"/>
            <a:ext cx="8802442" cy="2719814"/>
          </a:xfrm>
        </p:spPr>
      </p:pic>
    </p:spTree>
    <p:extLst>
      <p:ext uri="{BB962C8B-B14F-4D97-AF65-F5344CB8AC3E}">
        <p14:creationId xmlns:p14="http://schemas.microsoft.com/office/powerpoint/2010/main" val="2677484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D6DF-B2D4-1C4D-AF97-02771E48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computational efficiency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DA4501C-A885-ED45-9505-F494488B00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3011758"/>
              </p:ext>
            </p:extLst>
          </p:nvPr>
        </p:nvGraphicFramePr>
        <p:xfrm>
          <a:off x="457200" y="1600200"/>
          <a:ext cx="35052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E07DF3-44ED-414F-86AE-632E900D1B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241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D1617-6BCB-894D-958F-ABE4AD438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4D24D-925A-AF44-A52A-5445E0F66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133165"/>
            <a:ext cx="8229600" cy="2992998"/>
          </a:xfrm>
        </p:spPr>
        <p:txBody>
          <a:bodyPr/>
          <a:lstStyle/>
          <a:p>
            <a:r>
              <a:rPr lang="en-US" b="1" dirty="0"/>
              <a:t>Overall: 79 -&gt; 84.5%</a:t>
            </a:r>
          </a:p>
          <a:p>
            <a:r>
              <a:rPr lang="en-US" b="1" dirty="0"/>
              <a:t>Latin America: ?% -&gt; 89%</a:t>
            </a:r>
          </a:p>
          <a:p>
            <a:r>
              <a:rPr lang="en-US" b="1" dirty="0"/>
              <a:t>East Africa: 79% -&gt; 83%</a:t>
            </a:r>
          </a:p>
          <a:p>
            <a:r>
              <a:rPr lang="en-US" b="1" dirty="0"/>
              <a:t>West Africa: ?% -&gt; 83%</a:t>
            </a:r>
          </a:p>
          <a:p>
            <a:r>
              <a:rPr lang="en-US" b="1" dirty="0"/>
              <a:t>India: ?% - &gt; 78%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532E42-A319-5A4A-9F60-9D8645A32F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A3D37640-73B9-0B47-914C-674A7500E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2277"/>
            <a:ext cx="9144000" cy="232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90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E73BB-775C-3E40-9995-5405579C2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7717-85F9-2046-B909-6B2B4422A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Radar (sentinel 1)</a:t>
            </a:r>
          </a:p>
          <a:p>
            <a:r>
              <a:rPr lang="en-US" dirty="0"/>
              <a:t>Continent / region performance metrics</a:t>
            </a:r>
          </a:p>
          <a:p>
            <a:r>
              <a:rPr lang="en-US" dirty="0"/>
              <a:t>Parameter tuning</a:t>
            </a:r>
          </a:p>
          <a:p>
            <a:r>
              <a:rPr lang="en-US" dirty="0"/>
              <a:t>Cloud optimization</a:t>
            </a:r>
          </a:p>
          <a:p>
            <a:r>
              <a:rPr lang="en-US" dirty="0"/>
              <a:t>East Africa, West Africa, South America, LAC, India/Asia</a:t>
            </a:r>
          </a:p>
          <a:p>
            <a:r>
              <a:rPr lang="en-US" dirty="0"/>
              <a:t>~100 USD / 1 Million hectares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E4B27-C3DD-6E49-9C98-D2B2543CEE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957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6CC2E-6ECA-FB47-A714-73F54F3CB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DBACA-B323-6C4A-A07F-519432DC5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BF7D80-6461-8848-8A4F-605AD6EFC4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FC1A29-A887-1545-9303-AFCCB8CE2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0724"/>
            <a:ext cx="9144000" cy="447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579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EB5F4-0FFA-C044-B06F-81A8DA070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A3619-2AF5-E34B-AAEF-493C931F6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CD554-5ED2-5543-8ECD-B5D77FC893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9CBBDB-26D1-BF4D-88AD-1410AC251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3058"/>
            <a:ext cx="9144000" cy="447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10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5D50E-1F31-DB49-A15F-EB4EFB733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Malawi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834C-EE04-484A-A261-2088C6CCB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94C75-76B7-C34E-9FAD-40126CC8BA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949814-87A2-A243-ACA1-F59297656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5387"/>
            <a:ext cx="91440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37480"/>
      </p:ext>
    </p:extLst>
  </p:cSld>
  <p:clrMapOvr>
    <a:masterClrMapping/>
  </p:clrMapOvr>
</p:sld>
</file>

<file path=ppt/theme/theme1.xml><?xml version="1.0" encoding="utf-8"?>
<a:theme xmlns:a="http://schemas.openxmlformats.org/drawingml/2006/main" name="WRI-te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WRI-temp</Template>
  <TotalTime>340</TotalTime>
  <Words>102</Words>
  <Application>Microsoft Macintosh PowerPoint</Application>
  <PresentationFormat>On-screen Show (4:3)</PresentationFormat>
  <Paragraphs>29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Georgia</vt:lpstr>
      <vt:lpstr>WRI-temp</vt:lpstr>
      <vt:lpstr>Updates on RestorationMapper</vt:lpstr>
      <vt:lpstr>Tested Countries</vt:lpstr>
      <vt:lpstr>Source Data</vt:lpstr>
      <vt:lpstr>Data and computational efficiency</vt:lpstr>
      <vt:lpstr>Accuracy</vt:lpstr>
      <vt:lpstr>Next steps</vt:lpstr>
      <vt:lpstr>DRC</vt:lpstr>
      <vt:lpstr>PowerPoint Presentation</vt:lpstr>
      <vt:lpstr>Malawi</vt:lpstr>
      <vt:lpstr>MALAWI</vt:lpstr>
      <vt:lpstr>MALAWI</vt:lpstr>
      <vt:lpstr>MALAWI</vt:lpstr>
      <vt:lpstr>MALAWI</vt:lpstr>
      <vt:lpstr>El SALVADOR</vt:lpstr>
      <vt:lpstr>EL SALVADOR</vt:lpstr>
      <vt:lpstr>El SALVADOR</vt:lpstr>
      <vt:lpstr>EL SALVADOR</vt:lpstr>
      <vt:lpstr>EL SALVADOR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Updates on RestorationMapper</dc:title>
  <dc:creator>John Brandt</dc:creator>
  <cp:lastModifiedBy>John Brandt</cp:lastModifiedBy>
  <cp:revision>13</cp:revision>
  <dcterms:created xsi:type="dcterms:W3CDTF">2020-02-03T16:07:56Z</dcterms:created>
  <dcterms:modified xsi:type="dcterms:W3CDTF">2020-02-04T22:13:20Z</dcterms:modified>
</cp:coreProperties>
</file>

<file path=docProps/thumbnail.jpeg>
</file>